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33"/>
  </p:notesMasterIdLst>
  <p:handoutMasterIdLst>
    <p:handoutMasterId r:id="rId34"/>
  </p:handoutMasterIdLst>
  <p:sldIdLst>
    <p:sldId id="256" r:id="rId3"/>
    <p:sldId id="279" r:id="rId4"/>
    <p:sldId id="323" r:id="rId5"/>
    <p:sldId id="297" r:id="rId6"/>
    <p:sldId id="257" r:id="rId7"/>
    <p:sldId id="288" r:id="rId8"/>
    <p:sldId id="298" r:id="rId9"/>
    <p:sldId id="258" r:id="rId10"/>
    <p:sldId id="284" r:id="rId11"/>
    <p:sldId id="332" r:id="rId12"/>
    <p:sldId id="334" r:id="rId13"/>
    <p:sldId id="336" r:id="rId14"/>
    <p:sldId id="299" r:id="rId15"/>
    <p:sldId id="259" r:id="rId16"/>
    <p:sldId id="289" r:id="rId17"/>
    <p:sldId id="260" r:id="rId18"/>
    <p:sldId id="286" r:id="rId19"/>
    <p:sldId id="345" r:id="rId20"/>
    <p:sldId id="301" r:id="rId21"/>
    <p:sldId id="263" r:id="rId22"/>
    <p:sldId id="264" r:id="rId23"/>
    <p:sldId id="290" r:id="rId24"/>
    <p:sldId id="278" r:id="rId25"/>
    <p:sldId id="269" r:id="rId26"/>
    <p:sldId id="271" r:id="rId27"/>
    <p:sldId id="296" r:id="rId28"/>
    <p:sldId id="275" r:id="rId29"/>
    <p:sldId id="276" r:id="rId30"/>
    <p:sldId id="274" r:id="rId31"/>
    <p:sldId id="273" r:id="rId32"/>
  </p:sldIdLst>
  <p:sldSz cx="9144000" cy="6858000" type="screen4x3"/>
  <p:notesSz cx="7010400" cy="9296400"/>
  <p:custShowLst>
    <p:custShow name="March Briefing" id="0">
      <p:sldLst>
        <p:sld r:id="rId3"/>
        <p:sld r:id="rId7"/>
        <p:sld r:id="rId10"/>
        <p:sld r:id="rId16"/>
        <p:sld r:id="rId29"/>
        <p:sld r:id="rId18"/>
        <p:sld r:id="rId30"/>
        <p:sld r:id="rId22"/>
        <p:sld r:id="rId25"/>
        <p:sld r:id="rId32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660066"/>
    <a:srgbClr val="3366FF"/>
    <a:srgbClr val="FFFF00"/>
    <a:srgbClr val="CC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1864" autoAdjust="0"/>
    <p:restoredTop sz="94758" autoAdjust="0"/>
  </p:normalViewPr>
  <p:slideViewPr>
    <p:cSldViewPr>
      <p:cViewPr varScale="1">
        <p:scale>
          <a:sx n="72" d="100"/>
          <a:sy n="72" d="100"/>
        </p:scale>
        <p:origin x="-3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526" y="-53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Kazakhstan: Spring-Grain Planting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'Progress graph'!$C$3</c:f>
              <c:strCache>
                <c:ptCount val="1"/>
                <c:pt idx="0">
                  <c:v>2012</c:v>
                </c:pt>
              </c:strCache>
            </c:strRef>
          </c:tx>
          <c:spPr>
            <a:ln w="25400">
              <a:solidFill>
                <a:srgbClr val="006600"/>
              </a:solidFill>
            </a:ln>
          </c:spPr>
          <c:marker>
            <c:symbol val="diamond"/>
            <c:size val="2"/>
            <c:spPr>
              <a:solidFill>
                <a:sysClr val="windowText" lastClr="000000"/>
              </a:solidFill>
              <a:ln>
                <a:noFill/>
              </a:ln>
            </c:spPr>
          </c:marker>
          <c:cat>
            <c:strRef>
              <c:f>'Progress graph'!$A$4:$B$11</c:f>
              <c:strCache>
                <c:ptCount val="8"/>
                <c:pt idx="0">
                  <c:v>Apr 30</c:v>
                </c:pt>
                <c:pt idx="1">
                  <c:v>May 7</c:v>
                </c:pt>
                <c:pt idx="2">
                  <c:v>May 14</c:v>
                </c:pt>
                <c:pt idx="3">
                  <c:v>May 21</c:v>
                </c:pt>
                <c:pt idx="4">
                  <c:v>May 28</c:v>
                </c:pt>
                <c:pt idx="5">
                  <c:v>June 4</c:v>
                </c:pt>
                <c:pt idx="6">
                  <c:v>June 11</c:v>
                </c:pt>
                <c:pt idx="7">
                  <c:v>June 18</c:v>
                </c:pt>
              </c:strCache>
            </c:strRef>
          </c:cat>
          <c:val>
            <c:numRef>
              <c:f>'Progress graph'!$C$4:$C$11</c:f>
              <c:numCache>
                <c:formatCode>#,##0.0</c:formatCode>
                <c:ptCount val="8"/>
                <c:pt idx="0">
                  <c:v>0.4</c:v>
                </c:pt>
                <c:pt idx="1">
                  <c:v>0.67558799999999997</c:v>
                </c:pt>
                <c:pt idx="2">
                  <c:v>1.9</c:v>
                </c:pt>
                <c:pt idx="3">
                  <c:v>5.2719499999999995</c:v>
                </c:pt>
                <c:pt idx="4">
                  <c:v>12.803000000000001</c:v>
                </c:pt>
                <c:pt idx="5">
                  <c:v>14.752964824120603</c:v>
                </c:pt>
                <c:pt idx="6">
                  <c:v>16.201000000000001</c:v>
                </c:pt>
                <c:pt idx="7">
                  <c:v>16.201000000000001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'Progress graph'!$D$3</c:f>
              <c:strCache>
                <c:ptCount val="1"/>
                <c:pt idx="0">
                  <c:v>2013</c:v>
                </c:pt>
              </c:strCache>
            </c:strRef>
          </c:tx>
          <c:spPr>
            <a:ln w="25400">
              <a:solidFill>
                <a:srgbClr val="4F81BD"/>
              </a:solidFill>
            </a:ln>
          </c:spPr>
          <c:marker>
            <c:symbol val="diamond"/>
            <c:size val="2"/>
            <c:spPr>
              <a:solidFill>
                <a:sysClr val="windowText" lastClr="000000"/>
              </a:solidFill>
              <a:ln>
                <a:noFill/>
              </a:ln>
            </c:spPr>
          </c:marker>
          <c:cat>
            <c:strRef>
              <c:f>'Progress graph'!$A$4:$B$11</c:f>
              <c:strCache>
                <c:ptCount val="8"/>
                <c:pt idx="0">
                  <c:v>Apr 30</c:v>
                </c:pt>
                <c:pt idx="1">
                  <c:v>May 7</c:v>
                </c:pt>
                <c:pt idx="2">
                  <c:v>May 14</c:v>
                </c:pt>
                <c:pt idx="3">
                  <c:v>May 21</c:v>
                </c:pt>
                <c:pt idx="4">
                  <c:v>May 28</c:v>
                </c:pt>
                <c:pt idx="5">
                  <c:v>June 4</c:v>
                </c:pt>
                <c:pt idx="6">
                  <c:v>June 11</c:v>
                </c:pt>
                <c:pt idx="7">
                  <c:v>June 18</c:v>
                </c:pt>
              </c:strCache>
            </c:strRef>
          </c:cat>
          <c:val>
            <c:numRef>
              <c:f>'Progress graph'!$D$4:$D$11</c:f>
              <c:numCache>
                <c:formatCode>#,##0.0</c:formatCode>
                <c:ptCount val="8"/>
                <c:pt idx="0">
                  <c:v>0.34849999999999998</c:v>
                </c:pt>
                <c:pt idx="1">
                  <c:v>0.53060000000000007</c:v>
                </c:pt>
                <c:pt idx="2">
                  <c:v>1.1060000000000003</c:v>
                </c:pt>
                <c:pt idx="3">
                  <c:v>4.2050000000000001</c:v>
                </c:pt>
                <c:pt idx="4">
                  <c:v>11.678045000000003</c:v>
                </c:pt>
                <c:pt idx="5">
                  <c:v>14.679200000000002</c:v>
                </c:pt>
                <c:pt idx="6">
                  <c:v>15.03</c:v>
                </c:pt>
                <c:pt idx="7">
                  <c:v>15.03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'Progress graph'!$E$3</c:f>
              <c:strCache>
                <c:ptCount val="1"/>
                <c:pt idx="0">
                  <c:v>2014</c:v>
                </c:pt>
              </c:strCache>
            </c:strRef>
          </c:tx>
          <c:spPr>
            <a:ln w="25400">
              <a:solidFill>
                <a:srgbClr val="F79646"/>
              </a:solidFill>
            </a:ln>
          </c:spPr>
          <c:marker>
            <c:symbol val="diamond"/>
            <c:size val="2"/>
            <c:spPr>
              <a:solidFill>
                <a:sysClr val="windowText" lastClr="000000"/>
              </a:solidFill>
              <a:ln>
                <a:noFill/>
              </a:ln>
            </c:spPr>
          </c:marker>
          <c:cat>
            <c:strRef>
              <c:f>'Progress graph'!$A$4:$B$11</c:f>
              <c:strCache>
                <c:ptCount val="8"/>
                <c:pt idx="0">
                  <c:v>Apr 30</c:v>
                </c:pt>
                <c:pt idx="1">
                  <c:v>May 7</c:v>
                </c:pt>
                <c:pt idx="2">
                  <c:v>May 14</c:v>
                </c:pt>
                <c:pt idx="3">
                  <c:v>May 21</c:v>
                </c:pt>
                <c:pt idx="4">
                  <c:v>May 28</c:v>
                </c:pt>
                <c:pt idx="5">
                  <c:v>June 4</c:v>
                </c:pt>
                <c:pt idx="6">
                  <c:v>June 11</c:v>
                </c:pt>
                <c:pt idx="7">
                  <c:v>June 18</c:v>
                </c:pt>
              </c:strCache>
            </c:strRef>
          </c:cat>
          <c:val>
            <c:numRef>
              <c:f>'Progress graph'!$E$4:$E$11</c:f>
              <c:numCache>
                <c:formatCode>#,##0.0</c:formatCode>
                <c:ptCount val="8"/>
                <c:pt idx="0">
                  <c:v>0.32969999999999999</c:v>
                </c:pt>
                <c:pt idx="1">
                  <c:v>0.5</c:v>
                </c:pt>
                <c:pt idx="2">
                  <c:v>1.0084</c:v>
                </c:pt>
                <c:pt idx="3">
                  <c:v>4.2279999999999998</c:v>
                </c:pt>
                <c:pt idx="4">
                  <c:v>10.151500000000002</c:v>
                </c:pt>
                <c:pt idx="5">
                  <c:v>14.358000000000001</c:v>
                </c:pt>
                <c:pt idx="6">
                  <c:v>14.637</c:v>
                </c:pt>
                <c:pt idx="7">
                  <c:v>14.831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'Progress graph'!$F$3</c:f>
              <c:strCache>
                <c:ptCount val="1"/>
                <c:pt idx="0">
                  <c:v>2015</c:v>
                </c:pt>
              </c:strCache>
            </c:strRef>
          </c:tx>
          <c:spPr>
            <a:ln w="25400">
              <a:solidFill>
                <a:srgbClr val="FF0000"/>
              </a:solidFill>
            </a:ln>
          </c:spPr>
          <c:marker>
            <c:symbol val="diamond"/>
            <c:size val="2"/>
            <c:spPr>
              <a:solidFill>
                <a:sysClr val="windowText" lastClr="000000"/>
              </a:solidFill>
              <a:ln>
                <a:noFill/>
              </a:ln>
            </c:spPr>
          </c:marker>
          <c:cat>
            <c:strRef>
              <c:f>'Progress graph'!$A$4:$B$11</c:f>
              <c:strCache>
                <c:ptCount val="8"/>
                <c:pt idx="0">
                  <c:v>Apr 30</c:v>
                </c:pt>
                <c:pt idx="1">
                  <c:v>May 7</c:v>
                </c:pt>
                <c:pt idx="2">
                  <c:v>May 14</c:v>
                </c:pt>
                <c:pt idx="3">
                  <c:v>May 21</c:v>
                </c:pt>
                <c:pt idx="4">
                  <c:v>May 28</c:v>
                </c:pt>
                <c:pt idx="5">
                  <c:v>June 4</c:v>
                </c:pt>
                <c:pt idx="6">
                  <c:v>June 11</c:v>
                </c:pt>
                <c:pt idx="7">
                  <c:v>June 18</c:v>
                </c:pt>
              </c:strCache>
            </c:strRef>
          </c:cat>
          <c:val>
            <c:numRef>
              <c:f>'Progress graph'!$F$4:$F$11</c:f>
              <c:numCache>
                <c:formatCode>#,##0.0</c:formatCode>
                <c:ptCount val="8"/>
                <c:pt idx="0">
                  <c:v>0</c:v>
                </c:pt>
                <c:pt idx="1">
                  <c:v>0.1</c:v>
                </c:pt>
                <c:pt idx="2">
                  <c:v>0.59</c:v>
                </c:pt>
                <c:pt idx="3">
                  <c:v>2.0089999999999999</c:v>
                </c:pt>
                <c:pt idx="4">
                  <c:v>3.7770000000000001</c:v>
                </c:pt>
                <c:pt idx="5">
                  <c:v>12.353999999999999</c:v>
                </c:pt>
                <c:pt idx="6">
                  <c:v>14.54</c:v>
                </c:pt>
                <c:pt idx="7">
                  <c:v>14.541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315448"/>
        <c:axId val="182314664"/>
      </c:lineChart>
      <c:catAx>
        <c:axId val="182315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182314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231466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Million hectares</a:t>
                </a:r>
              </a:p>
            </c:rich>
          </c:tx>
          <c:overlay val="0"/>
        </c:title>
        <c:numFmt formatCode="#,##0.0" sourceLinked="0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82315448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600" b="1" i="0" u="none" strike="noStrike" baseline="0">
          <a:solidFill>
            <a:srgbClr val="000000"/>
          </a:solidFill>
          <a:latin typeface="+mn-lt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9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9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1DFC2820-60FF-4D8E-9D2C-F5E9D8EC40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41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9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1" y="4416429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9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0" rIns="93159" bIns="4658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CA9E803E-D26E-46EE-9D72-89B3CD7E25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358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1799D-0DC3-41F6-9D12-E20957BD0369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107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C8615D-83A5-4E17-BC75-B078E64EB8C9}" type="slidenum">
              <a:rPr lang="en-US"/>
              <a:pPr/>
              <a:t>14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782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D1842C-DEB3-426D-9561-68558278A484}" type="slidenum">
              <a:rPr lang="en-US"/>
              <a:pPr/>
              <a:t>15</a:t>
            </a:fld>
            <a:endParaRPr lang="en-US"/>
          </a:p>
        </p:txBody>
      </p:sp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50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3A2360-D7FC-47E3-8E54-BDDDF792A454}" type="slidenum">
              <a:rPr lang="en-US"/>
              <a:pPr/>
              <a:t>16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62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9845C-7995-4503-94CB-396BDFB2DED7}" type="slidenum">
              <a:rPr lang="en-US"/>
              <a:pPr/>
              <a:t>17</a:t>
            </a:fld>
            <a:endParaRPr lang="en-US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62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59845C-7995-4503-94CB-396BDFB2DED7}" type="slidenum">
              <a:rPr lang="en-US"/>
              <a:pPr/>
              <a:t>19</a:t>
            </a:fld>
            <a:endParaRPr lang="en-US"/>
          </a:p>
        </p:txBody>
      </p:sp>
      <p:sp>
        <p:nvSpPr>
          <p:cNvPr id="67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241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5C05B0-277F-462D-98E3-ABAF8EDBA7F0}" type="slidenum">
              <a:rPr lang="en-US"/>
              <a:pPr/>
              <a:t>20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261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879CB4-B9CE-4ACF-B3A5-B59815F95B83}" type="slidenum">
              <a:rPr lang="en-US"/>
              <a:pPr/>
              <a:t>21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609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7504F3-7847-489C-AEF1-DE78ED352A53}" type="slidenum">
              <a:rPr lang="en-US"/>
              <a:pPr/>
              <a:t>22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427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0B907-9132-4AA9-97D6-9BC200F944F5}" type="slidenum">
              <a:rPr lang="en-US"/>
              <a:pPr/>
              <a:t>23</a:t>
            </a:fld>
            <a:endParaRPr lang="en-US"/>
          </a:p>
        </p:txBody>
      </p:sp>
      <p:sp>
        <p:nvSpPr>
          <p:cNvPr id="486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6913"/>
            <a:ext cx="4648200" cy="3486150"/>
          </a:xfrm>
          <a:ln/>
        </p:spPr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072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85CDD4-607E-4A63-AE64-611B251BD781}" type="slidenum">
              <a:rPr lang="en-US"/>
              <a:pPr/>
              <a:t>24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97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878094-32F6-4152-B561-CDCABCB02CA1}" type="slidenum">
              <a:rPr lang="en-US"/>
              <a:pPr/>
              <a:t>2</a:t>
            </a:fld>
            <a:endParaRPr lang="en-US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153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3256A-B02E-463D-B4EC-4A72D6132D46}" type="slidenum">
              <a:rPr lang="en-US"/>
              <a:pPr/>
              <a:t>25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170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3256A-B02E-463D-B4EC-4A72D6132D46}" type="slidenum">
              <a:rPr lang="en-US"/>
              <a:pPr/>
              <a:t>26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321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AA9125-AAE4-4B68-9F6B-2474811382E4}" type="slidenum">
              <a:rPr lang="en-US"/>
              <a:pPr/>
              <a:t>27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759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235465-8D05-4F3C-87EC-F2B1E17A65A6}" type="slidenum">
              <a:rPr lang="en-US"/>
              <a:pPr/>
              <a:t>28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570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371F3B-AAF9-4FB9-821C-0D421D208F12}" type="slidenum">
              <a:rPr lang="en-US"/>
              <a:pPr/>
              <a:t>29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924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AC0C3-87FF-4643-A33C-EB7A735DE3CA}" type="slidenum">
              <a:rPr lang="en-US"/>
              <a:pPr/>
              <a:t>30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19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878094-32F6-4152-B561-CDCABCB02CA1}" type="slidenum">
              <a:rPr lang="en-US"/>
              <a:pPr/>
              <a:t>4</a:t>
            </a:fld>
            <a:endParaRPr lang="en-US"/>
          </a:p>
        </p:txBody>
      </p:sp>
      <p:sp>
        <p:nvSpPr>
          <p:cNvPr id="592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5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BE2C70-83ED-44A6-B44B-8DDFE3BD26A0}" type="slidenum">
              <a:rPr lang="en-US"/>
              <a:pPr/>
              <a:t>5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12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E4275-6706-469D-B736-5FA5242BDC53}" type="slidenum">
              <a:rPr lang="en-US"/>
              <a:pPr/>
              <a:t>6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55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FE4275-6706-469D-B736-5FA5242BDC53}" type="slidenum">
              <a:rPr lang="en-US"/>
              <a:pPr/>
              <a:t>7</a:t>
            </a:fld>
            <a:endParaRPr lang="en-US"/>
          </a:p>
        </p:txBody>
      </p:sp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52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92E33-D0A1-4715-B008-DCBC6B526F44}" type="slidenum">
              <a:rPr lang="en-US"/>
              <a:pPr/>
              <a:t>8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78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BD3C6-FAA2-4C85-B0FF-BF5C675EFB91}" type="slidenum">
              <a:rPr lang="en-US"/>
              <a:pPr/>
              <a:t>9</a:t>
            </a:fld>
            <a:endParaRPr lang="en-U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11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DBD3C6-FAA2-4C85-B0FF-BF5C675EFB91}" type="slidenum">
              <a:rPr lang="en-US"/>
              <a:pPr/>
              <a:t>13</a:t>
            </a:fld>
            <a:endParaRPr lang="en-US"/>
          </a:p>
        </p:txBody>
      </p:sp>
      <p:sp>
        <p:nvSpPr>
          <p:cNvPr id="67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63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C94A80-08DD-4A8F-A4B3-DC232EBBF807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6E289-C2E0-4CCD-B119-905ADC5D5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B4427E-BB1B-4B70-AE86-CA14BB2F913D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8785C-AA61-4484-8902-5A54372430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6C0955-89B6-4749-9AEA-D38BA5A99994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B7B5E-7C87-464E-99E3-8BE20C048D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6E1316-351B-4442-A736-63E057550ABC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8ADB8-3DD7-4ABE-A4F0-564D9B90E6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2D5AF9-9CE7-49FF-8E30-390D45365F49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B10002-6155-47C9-85EC-64E1C849A4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71FFA7-49D1-481B-B124-F0ED57691106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18939-E1B3-4E85-ABB7-1D563B44EB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AAC610-6C36-42CF-BE7F-ABAC2ECFEB3C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6EAE7-5500-4C43-939A-95974AA745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79772-3E3D-405A-A460-82AA9B6D4878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31F75-59FB-4507-87A8-7D142DFB69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1E6C91-E6F6-47DA-AD36-7576C8DCF20E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6F220-7316-4772-B5BF-FB9CA61EBD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22DD44-15EA-4366-9890-AAF2051F7B99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E166B-471A-4420-B0F1-A49A5203F6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E1FF3C-FEA6-4BFF-BCEB-D21B76481095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F85BE-0D93-4F34-9238-D369EDE893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5264780-948C-4F52-8723-A832F52A8C46}" type="datetime9">
              <a:rPr lang="en-US" smtClean="0"/>
              <a:t>8/12/2015 12:16:24 PM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15063" y="63785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US" smtClean="0"/>
              <a:t>August 12, 2015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E81DA1-9183-4E3A-8E48-5CD09C644DB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382000" cy="1143000"/>
          </a:xfrm>
        </p:spPr>
        <p:txBody>
          <a:bodyPr/>
          <a:lstStyle/>
          <a:p>
            <a:r>
              <a:rPr lang="en-US" dirty="0"/>
              <a:t>World Agricultural Outlook Board</a:t>
            </a:r>
            <a:br>
              <a:rPr lang="en-US" dirty="0"/>
            </a:br>
            <a:r>
              <a:rPr lang="en-US" sz="2400" i="1" dirty="0"/>
              <a:t>Interagency Commodity Estimates Committee Forecasts</a:t>
            </a:r>
            <a:endParaRPr lang="en-US" sz="36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81400"/>
            <a:ext cx="6400800" cy="1752600"/>
          </a:xfrm>
        </p:spPr>
        <p:txBody>
          <a:bodyPr/>
          <a:lstStyle/>
          <a:p>
            <a:r>
              <a:rPr lang="en-US" dirty="0"/>
              <a:t>Lockup </a:t>
            </a:r>
            <a:r>
              <a:rPr lang="en-US" dirty="0" smtClean="0"/>
              <a:t>Briefing</a:t>
            </a:r>
          </a:p>
          <a:p>
            <a:r>
              <a:rPr lang="en-US" dirty="0" smtClean="0"/>
              <a:t>August 12,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" y="57150"/>
            <a:ext cx="9143227" cy="67421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8628706" y="4177490"/>
            <a:ext cx="304800" cy="228600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025858" y="4296061"/>
            <a:ext cx="7604455" cy="0"/>
          </a:xfrm>
          <a:prstGeom prst="line">
            <a:avLst/>
          </a:prstGeom>
          <a:ln w="38100">
            <a:solidFill>
              <a:srgbClr val="FF00FF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95800" y="4160065"/>
            <a:ext cx="498855" cy="276999"/>
          </a:xfrm>
          <a:prstGeom prst="rect">
            <a:avLst/>
          </a:prstGeom>
          <a:ln>
            <a:solidFill>
              <a:srgbClr val="FF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/>
              <a:t>2015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35000" y="3456159"/>
            <a:ext cx="418000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/>
              <a:t>Avg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52400"/>
            <a:ext cx="1924309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 smtClean="0"/>
              <a:t>July Rainfall Ranking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1219200"/>
            <a:ext cx="2743200" cy="600164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In </a:t>
            </a:r>
            <a:r>
              <a:rPr lang="en-US" sz="1100" b="1" dirty="0" smtClean="0"/>
              <a:t>southwest France</a:t>
            </a:r>
            <a:r>
              <a:rPr lang="en-US" sz="1100" dirty="0" smtClean="0"/>
              <a:t>, it was not quite historically dry, but still drier than normal.  The issue here was more the heat.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386" y="497188"/>
            <a:ext cx="906741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July Total Rainfall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15063" y="6378575"/>
            <a:ext cx="2895600" cy="457200"/>
          </a:xfrm>
        </p:spPr>
        <p:txBody>
          <a:bodyPr/>
          <a:lstStyle/>
          <a:p>
            <a:r>
              <a:rPr lang="en-US" dirty="0" smtClean="0"/>
              <a:t>August 12,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165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taly-Pcp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"/>
            <a:ext cx="9144000" cy="67421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8628706" y="5867400"/>
            <a:ext cx="304800" cy="228600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025858" y="5985971"/>
            <a:ext cx="7604455" cy="0"/>
          </a:xfrm>
          <a:prstGeom prst="line">
            <a:avLst/>
          </a:prstGeom>
          <a:ln w="38100">
            <a:solidFill>
              <a:srgbClr val="FF00FF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391400" y="5849975"/>
            <a:ext cx="498855" cy="276999"/>
          </a:xfrm>
          <a:prstGeom prst="rect">
            <a:avLst/>
          </a:prstGeom>
          <a:ln>
            <a:solidFill>
              <a:srgbClr val="FF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/>
              <a:t>2015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315200" y="4114800"/>
            <a:ext cx="418000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/>
              <a:t>Avg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52400"/>
            <a:ext cx="1924309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 smtClean="0"/>
              <a:t>July Rainfall Ranking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34371" y="1219200"/>
            <a:ext cx="2857500" cy="46166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 </a:t>
            </a:r>
            <a:r>
              <a:rPr lang="en-US" sz="1200" b="1" dirty="0" smtClean="0"/>
              <a:t>northern </a:t>
            </a:r>
            <a:r>
              <a:rPr lang="en-US" sz="1200" b="1" dirty="0" err="1" smtClean="0"/>
              <a:t>Itay</a:t>
            </a:r>
            <a:r>
              <a:rPr lang="en-US" sz="1200" dirty="0" smtClean="0"/>
              <a:t>, it was the driest July on average going back to 1980.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86" y="497188"/>
            <a:ext cx="906741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July Total Rainfall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15063" y="6378575"/>
            <a:ext cx="2895600" cy="457200"/>
          </a:xfrm>
        </p:spPr>
        <p:txBody>
          <a:bodyPr/>
          <a:lstStyle/>
          <a:p>
            <a:r>
              <a:rPr lang="en-US" dirty="0" smtClean="0"/>
              <a:t>August 12,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959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rbia-Pcp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50"/>
            <a:ext cx="9144000" cy="67421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val 2"/>
          <p:cNvSpPr/>
          <p:nvPr/>
        </p:nvSpPr>
        <p:spPr>
          <a:xfrm>
            <a:off x="8628706" y="5745935"/>
            <a:ext cx="304800" cy="228600"/>
          </a:xfrm>
          <a:prstGeom prst="ellipse">
            <a:avLst/>
          </a:pr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025858" y="5864506"/>
            <a:ext cx="7604455" cy="0"/>
          </a:xfrm>
          <a:prstGeom prst="line">
            <a:avLst/>
          </a:prstGeom>
          <a:ln w="38100">
            <a:solidFill>
              <a:srgbClr val="FF00FF"/>
            </a:solidFill>
            <a:prstDash val="sysDash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114106" y="5728510"/>
            <a:ext cx="498855" cy="276999"/>
          </a:xfrm>
          <a:prstGeom prst="rect">
            <a:avLst/>
          </a:prstGeom>
          <a:ln>
            <a:solidFill>
              <a:srgbClr val="FF00FF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/>
              <a:t>2015</a:t>
            </a:r>
            <a:endParaRPr lang="en-US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4267842"/>
            <a:ext cx="418000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b="1" dirty="0" smtClean="0"/>
              <a:t>Avg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52400"/>
            <a:ext cx="1924309" cy="3385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b="1" dirty="0" smtClean="0"/>
              <a:t>July Rainfall Ranking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1219200"/>
            <a:ext cx="3124200" cy="461665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162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Likewise, the driest July on average going back </a:t>
            </a:r>
            <a:r>
              <a:rPr lang="en-US" sz="1200" dirty="0"/>
              <a:t>to 1980 </a:t>
            </a:r>
            <a:r>
              <a:rPr lang="en-US" sz="1200" dirty="0" smtClean="0"/>
              <a:t>in </a:t>
            </a:r>
            <a:r>
              <a:rPr lang="en-US" sz="1200" b="1" dirty="0"/>
              <a:t>northern </a:t>
            </a:r>
            <a:r>
              <a:rPr lang="en-US" sz="1200" b="1" dirty="0" smtClean="0"/>
              <a:t>Serbia.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386" y="497188"/>
            <a:ext cx="906741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July Total Rainfall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15063" y="6378575"/>
            <a:ext cx="2895600" cy="457200"/>
          </a:xfrm>
        </p:spPr>
        <p:txBody>
          <a:bodyPr/>
          <a:lstStyle/>
          <a:p>
            <a:r>
              <a:rPr lang="en-US" dirty="0" smtClean="0"/>
              <a:t>August 12,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284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19760"/>
            <a:ext cx="7772400" cy="914400"/>
          </a:xfrm>
        </p:spPr>
        <p:txBody>
          <a:bodyPr/>
          <a:lstStyle/>
          <a:p>
            <a:r>
              <a:rPr lang="en-US" dirty="0"/>
              <a:t>World Corn </a:t>
            </a:r>
            <a:r>
              <a:rPr lang="en-US" dirty="0" smtClean="0"/>
              <a:t>Supply and Use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17437805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28600" y="1676400"/>
            <a:ext cx="86550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/>
              <a:t>U.S. Corn Supply and Demand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274335423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62000" y="838200"/>
            <a:ext cx="7661275" cy="57546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kern="7400" dirty="0">
                <a:latin typeface="+mn-lt"/>
              </a:rPr>
              <a:t>World Soybean Production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3875650445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533400" y="1295400"/>
            <a:ext cx="8012113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en-US" sz="4000"/>
              <a:t>U.S. Soybean Supply and Demand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108752566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14375" y="1143000"/>
            <a:ext cx="7591425" cy="541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/>
              <a:t>World Cotton Production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2" name="Picture 1"/>
          <p:cNvPicPr/>
          <p:nvPr>
            <p:extLst>
              <p:ext uri="{D42A27DB-BD31-4B8C-83A1-F6EECF244321}">
                <p14:modId xmlns:p14="http://schemas.microsoft.com/office/powerpoint/2010/main" val="387000927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814388" y="1235075"/>
            <a:ext cx="7872412" cy="5013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754" y="424542"/>
            <a:ext cx="7809646" cy="5913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657" y="6481597"/>
            <a:ext cx="20862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USDA/FAS/OGA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048000" y="1371600"/>
            <a:ext cx="3886200" cy="10156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/>
              <a:t>Percent of total China cotton grown </a:t>
            </a: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Xinjiang has been </a:t>
            </a:r>
            <a:r>
              <a:rPr lang="en-US" sz="2000" dirty="0" smtClean="0"/>
              <a:t>rising.  It </a:t>
            </a:r>
            <a:r>
              <a:rPr lang="en-US" sz="2000" dirty="0"/>
              <a:t>is </a:t>
            </a:r>
            <a:r>
              <a:rPr lang="en-US" sz="2000" dirty="0" smtClean="0"/>
              <a:t>now approximately </a:t>
            </a:r>
            <a:r>
              <a:rPr lang="en-US" sz="2000" smtClean="0"/>
              <a:t>72 percent.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2057400" cy="17035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15063" y="6378575"/>
            <a:ext cx="2895600" cy="457200"/>
          </a:xfrm>
        </p:spPr>
        <p:txBody>
          <a:bodyPr/>
          <a:lstStyle/>
          <a:p>
            <a:r>
              <a:rPr lang="en-US" dirty="0" smtClean="0"/>
              <a:t>August 12,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6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1800"/>
            <a:ext cx="7772400" cy="914400"/>
          </a:xfrm>
        </p:spPr>
        <p:txBody>
          <a:bodyPr/>
          <a:lstStyle/>
          <a:p>
            <a:r>
              <a:rPr lang="en-US" dirty="0"/>
              <a:t>World Cotton </a:t>
            </a:r>
            <a:r>
              <a:rPr lang="en-US" dirty="0" smtClean="0"/>
              <a:t>Supply and Use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2" name="Picture 1"/>
          <p:cNvPicPr/>
          <p:nvPr>
            <p:extLst>
              <p:ext uri="{D42A27DB-BD31-4B8C-83A1-F6EECF244321}">
                <p14:modId xmlns:p14="http://schemas.microsoft.com/office/powerpoint/2010/main" val="394751324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98438" y="1430338"/>
            <a:ext cx="8747125" cy="413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68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/>
              <a:t>World Wheat Production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August 12, 2015</a:t>
            </a:r>
            <a:endParaRPr lang="en-US" dirty="0"/>
          </a:p>
        </p:txBody>
      </p:sp>
      <p:pic>
        <p:nvPicPr>
          <p:cNvPr id="2" name="Picture 1"/>
          <p:cNvPicPr/>
          <p:nvPr>
            <p:extLst>
              <p:ext uri="{D42A27DB-BD31-4B8C-83A1-F6EECF244321}">
                <p14:modId xmlns:p14="http://schemas.microsoft.com/office/powerpoint/2010/main" val="273797699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50875" y="1400175"/>
            <a:ext cx="7967663" cy="4519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4000"/>
              <a:t>U.S. Cotton Supply and Demand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60524424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19125" y="1028700"/>
            <a:ext cx="7905750" cy="5200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r>
              <a:rPr lang="en-US" sz="4000"/>
              <a:t>U.S. Sugar Supply and Demand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119931496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143000" y="947738"/>
            <a:ext cx="6781800" cy="5353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sz="4000"/>
              <a:t>Mexico Sugar Supply and Demand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2380699579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38138" y="1524000"/>
            <a:ext cx="8467725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000"/>
              <a:t>U.S. Meat Production and Prices</a:t>
            </a:r>
            <a:endParaRPr lang="en-US" sz="14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316337422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519113" y="1419225"/>
            <a:ext cx="8015287" cy="4219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33393"/>
            <a:ext cx="7772400" cy="1066800"/>
          </a:xfrm>
        </p:spPr>
        <p:txBody>
          <a:bodyPr/>
          <a:lstStyle/>
          <a:p>
            <a:r>
              <a:rPr lang="en-US" sz="4000" dirty="0"/>
              <a:t>U.S. Meat Trade</a:t>
            </a:r>
            <a:br>
              <a:rPr lang="en-US" sz="4000" dirty="0"/>
            </a:br>
            <a:r>
              <a:rPr lang="en-US" sz="2000" i="1" dirty="0"/>
              <a:t>Million Pounds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409540603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90575" y="1600200"/>
            <a:ext cx="7562850" cy="318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4000" dirty="0"/>
              <a:t>U.S. Milk Supply and Demand</a:t>
            </a:r>
            <a:endParaRPr 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275193501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504825" y="1484313"/>
            <a:ext cx="8105775" cy="364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4000" dirty="0"/>
              <a:t>U.S. </a:t>
            </a:r>
            <a:r>
              <a:rPr lang="en-US" sz="4000" dirty="0" smtClean="0"/>
              <a:t>Dairy Product Prices</a:t>
            </a:r>
            <a:endParaRPr lang="en-US" sz="1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314641343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54025" y="1719263"/>
            <a:ext cx="8331200" cy="3767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3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496"/>
            <a:ext cx="7772400" cy="838200"/>
          </a:xfrm>
        </p:spPr>
        <p:txBody>
          <a:bodyPr/>
          <a:lstStyle/>
          <a:p>
            <a:r>
              <a:rPr lang="en-US" sz="4000" dirty="0" smtClean="0"/>
              <a:t>U.S. Production </a:t>
            </a:r>
            <a:r>
              <a:rPr lang="en-US" sz="4000" dirty="0"/>
              <a:t>Summary</a:t>
            </a:r>
            <a:endParaRPr lang="en-US" sz="1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248843612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61963" y="723900"/>
            <a:ext cx="7953375" cy="5829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2384"/>
            <a:ext cx="7772400" cy="838200"/>
          </a:xfrm>
        </p:spPr>
        <p:txBody>
          <a:bodyPr/>
          <a:lstStyle/>
          <a:p>
            <a:r>
              <a:rPr lang="en-US" dirty="0"/>
              <a:t>Domestic Demand Summary</a:t>
            </a:r>
            <a:endParaRPr lang="en-US" sz="1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411187578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595313" y="752475"/>
            <a:ext cx="7953375" cy="5848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33520"/>
            <a:ext cx="7772400" cy="762000"/>
          </a:xfrm>
        </p:spPr>
        <p:txBody>
          <a:bodyPr/>
          <a:lstStyle/>
          <a:p>
            <a:r>
              <a:rPr lang="en-US" sz="4000" dirty="0"/>
              <a:t>U.S. Export Summary</a:t>
            </a:r>
            <a:endParaRPr lang="en-US" sz="1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1598712253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14363" y="1028700"/>
            <a:ext cx="7953375" cy="521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793819"/>
              </p:ext>
            </p:extLst>
          </p:nvPr>
        </p:nvGraphicFramePr>
        <p:xfrm>
          <a:off x="76200" y="76200"/>
          <a:ext cx="8991600" cy="6412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6140" y="6167639"/>
            <a:ext cx="260641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Source: Ministry of Agriculture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5215" y="709101"/>
            <a:ext cx="3695385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FF"/>
                </a:solidFill>
              </a:rPr>
              <a:t>Daily MinAg data indicate that spring grain planting was complete by June 18, with sown area down less than 1% from last year despite rain-related delays.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>
                <a:solidFill>
                  <a:srgbClr val="0000FF"/>
                </a:solidFill>
              </a:rPr>
              <a:t>Post warns that 15-20% of the reported sown area in North Kazakhstan oblast </a:t>
            </a:r>
            <a:r>
              <a:rPr lang="en-US" sz="1400" b="1" dirty="0">
                <a:solidFill>
                  <a:srgbClr val="0000FF"/>
                </a:solidFill>
              </a:rPr>
              <a:t>w</a:t>
            </a:r>
            <a:r>
              <a:rPr lang="en-US" sz="1400" b="1" dirty="0" smtClean="0">
                <a:solidFill>
                  <a:srgbClr val="0000FF"/>
                </a:solidFill>
              </a:rPr>
              <a:t>as actually left unplanted due to wet weather and insufficient machinery.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76" y="6550420"/>
            <a:ext cx="1986891" cy="314206"/>
          </a:xfrm>
          <a:prstGeom prst="rect">
            <a:avLst/>
          </a:prstGeom>
        </p:spPr>
      </p:pic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15063" y="6378575"/>
            <a:ext cx="2895600" cy="457200"/>
          </a:xfrm>
        </p:spPr>
        <p:txBody>
          <a:bodyPr/>
          <a:lstStyle/>
          <a:p>
            <a:r>
              <a:rPr lang="en-US" dirty="0" smtClean="0"/>
              <a:t>August 12,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52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 sz="4000"/>
              <a:t>Price Summary</a:t>
            </a:r>
            <a:endParaRPr lang="en-US" sz="140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203457079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915988" y="771525"/>
            <a:ext cx="7148512" cy="5838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/>
          <a:lstStyle/>
          <a:p>
            <a:r>
              <a:rPr lang="en-US" dirty="0"/>
              <a:t>World Wheat </a:t>
            </a:r>
            <a:r>
              <a:rPr lang="en-US" dirty="0" smtClean="0"/>
              <a:t>Supply and Use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3236146443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69900" y="1752600"/>
            <a:ext cx="8429625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2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sz="3600"/>
              <a:t>U.S. Wheat Supply and Demand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2" name="Picture 1"/>
          <p:cNvPicPr/>
          <p:nvPr>
            <p:extLst>
              <p:ext uri="{D42A27DB-BD31-4B8C-83A1-F6EECF244321}">
                <p14:modId xmlns:p14="http://schemas.microsoft.com/office/powerpoint/2010/main" val="377991727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81050" y="989013"/>
            <a:ext cx="7467600" cy="5445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World Rice Production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3" name="Picture 2"/>
          <p:cNvPicPr/>
          <p:nvPr>
            <p:extLst>
              <p:ext uri="{D42A27DB-BD31-4B8C-83A1-F6EECF244321}">
                <p14:modId xmlns:p14="http://schemas.microsoft.com/office/powerpoint/2010/main" val="380172610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908050" y="1000125"/>
            <a:ext cx="7273925" cy="55530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World Rice </a:t>
            </a:r>
            <a:r>
              <a:rPr lang="en-US" dirty="0" smtClean="0"/>
              <a:t>Supply and Use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2" name="Picture 1"/>
          <p:cNvPicPr/>
          <p:nvPr>
            <p:extLst>
              <p:ext uri="{D42A27DB-BD31-4B8C-83A1-F6EECF244321}">
                <p14:modId xmlns:p14="http://schemas.microsoft.com/office/powerpoint/2010/main" val="1228933743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12738" y="1693863"/>
            <a:ext cx="851852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50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sz="4000"/>
              <a:t>U.S. Rice Supply and Demand</a:t>
            </a:r>
            <a:br>
              <a:rPr lang="en-US" sz="4000"/>
            </a:br>
            <a:r>
              <a:rPr lang="en-US" sz="2000" b="1" i="1"/>
              <a:t>Rough Equivalent of Rough and Milled Rice</a:t>
            </a:r>
            <a:endParaRPr lang="en-US" sz="4000" b="1" i="1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4" name="Picture 3"/>
          <p:cNvPicPr/>
          <p:nvPr>
            <p:extLst>
              <p:ext uri="{D42A27DB-BD31-4B8C-83A1-F6EECF244321}">
                <p14:modId xmlns:p14="http://schemas.microsoft.com/office/powerpoint/2010/main" val="3479342546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57200" y="1295400"/>
            <a:ext cx="8159750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9560"/>
            <a:ext cx="7772400" cy="914400"/>
          </a:xfrm>
        </p:spPr>
        <p:txBody>
          <a:bodyPr/>
          <a:lstStyle/>
          <a:p>
            <a:r>
              <a:rPr lang="en-US" dirty="0"/>
              <a:t>World Corn Production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12, 2015</a:t>
            </a:r>
            <a:endParaRPr lang="en-US"/>
          </a:p>
        </p:txBody>
      </p:sp>
      <p:pic>
        <p:nvPicPr>
          <p:cNvPr id="2" name="Picture 1"/>
          <p:cNvPicPr/>
          <p:nvPr>
            <p:extLst>
              <p:ext uri="{D42A27DB-BD31-4B8C-83A1-F6EECF244321}">
                <p14:modId xmlns:p14="http://schemas.microsoft.com/office/powerpoint/2010/main" val="397277405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908891" y="1180112"/>
            <a:ext cx="7168309" cy="52968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Props1.xml><?xml version="1.0" encoding="utf-8"?>
<ds:datastoreItem xmlns:ds="http://schemas.openxmlformats.org/officeDocument/2006/customXml" ds:itemID="{DAE339B3-065F-4D83-BB6B-6EFAE05C4D2B}">
  <ds:schemaRefs>
    <ds:schemaRef ds:uri="http://schemas.microsoft.com/office/2006/customDocumentInformationPan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C:\WINDOWS\Profiles\dstallings\Application Data\Microsoft\Templates\Blank Presentation.pot</Template>
  <TotalTime>6161</TotalTime>
  <Words>427</Words>
  <Application>Microsoft Office PowerPoint</Application>
  <PresentationFormat>On-screen Show (4:3)</PresentationFormat>
  <Paragraphs>104</Paragraphs>
  <Slides>30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  <vt:variant>
        <vt:lpstr>Custom Shows</vt:lpstr>
      </vt:variant>
      <vt:variant>
        <vt:i4>1</vt:i4>
      </vt:variant>
    </vt:vector>
  </HeadingPairs>
  <TitlesOfParts>
    <vt:vector size="34" baseType="lpstr">
      <vt:lpstr>Arial</vt:lpstr>
      <vt:lpstr>Times New Roman</vt:lpstr>
      <vt:lpstr>Blank Presentation</vt:lpstr>
      <vt:lpstr>World Agricultural Outlook Board Interagency Commodity Estimates Committee Forecasts</vt:lpstr>
      <vt:lpstr>World Wheat Production</vt:lpstr>
      <vt:lpstr>PowerPoint Presentation</vt:lpstr>
      <vt:lpstr>World Wheat Supply and Use</vt:lpstr>
      <vt:lpstr>U.S. Wheat Supply and Demand</vt:lpstr>
      <vt:lpstr>World Rice Production</vt:lpstr>
      <vt:lpstr>World Rice Supply and Use</vt:lpstr>
      <vt:lpstr>U.S. Rice Supply and Demand Rough Equivalent of Rough and Milled Rice</vt:lpstr>
      <vt:lpstr>World Corn Production</vt:lpstr>
      <vt:lpstr>PowerPoint Presentation</vt:lpstr>
      <vt:lpstr>PowerPoint Presentation</vt:lpstr>
      <vt:lpstr>PowerPoint Presentation</vt:lpstr>
      <vt:lpstr>World Corn Supply and Use</vt:lpstr>
      <vt:lpstr>U.S. Corn Supply and Demand</vt:lpstr>
      <vt:lpstr>World Soybean Production</vt:lpstr>
      <vt:lpstr>U.S. Soybean Supply and Demand</vt:lpstr>
      <vt:lpstr>World Cotton Production</vt:lpstr>
      <vt:lpstr>PowerPoint Presentation</vt:lpstr>
      <vt:lpstr>World Cotton Supply and Use</vt:lpstr>
      <vt:lpstr>U.S. Cotton Supply and Demand</vt:lpstr>
      <vt:lpstr>U.S. Sugar Supply and Demand</vt:lpstr>
      <vt:lpstr>Mexico Sugar Supply and Demand</vt:lpstr>
      <vt:lpstr>U.S. Meat Production and Prices</vt:lpstr>
      <vt:lpstr>U.S. Meat Trade Million Pounds</vt:lpstr>
      <vt:lpstr>U.S. Milk Supply and Demand</vt:lpstr>
      <vt:lpstr>U.S. Dairy Product Prices</vt:lpstr>
      <vt:lpstr>U.S. Production Summary</vt:lpstr>
      <vt:lpstr>Domestic Demand Summary</vt:lpstr>
      <vt:lpstr>U.S. Export Summary</vt:lpstr>
      <vt:lpstr>Price Summary</vt:lpstr>
      <vt:lpstr>March Briefing</vt:lpstr>
    </vt:vector>
  </TitlesOfParts>
  <Company>Office of the Chief Economist/World Board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Agricultural Outlook Board</dc:title>
  <dc:subject>Basic Lockup Tables for presentation</dc:subject>
  <dc:creator>David Stallings</dc:creator>
  <dc:description>This document contains tables most often used in the briefing to the Secretary that coincides with the WASDE report</dc:description>
  <cp:lastModifiedBy>Honig, Lance - NASS</cp:lastModifiedBy>
  <cp:revision>1126</cp:revision>
  <cp:lastPrinted>2015-08-12T11:58:25Z</cp:lastPrinted>
  <dcterms:created xsi:type="dcterms:W3CDTF">2001-03-05T21:29:01Z</dcterms:created>
  <dcterms:modified xsi:type="dcterms:W3CDTF">2015-08-12T16:17:27Z</dcterms:modified>
</cp:coreProperties>
</file>